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7" autoAdjust="0"/>
    <p:restoredTop sz="94660"/>
  </p:normalViewPr>
  <p:slideViewPr>
    <p:cSldViewPr snapToGrid="0">
      <p:cViewPr>
        <p:scale>
          <a:sx n="66" d="100"/>
          <a:sy n="66" d="100"/>
        </p:scale>
        <p:origin x="1282" y="41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47886-A950-4BA7-95B3-094DD19D973F}" type="datetimeFigureOut">
              <a:rPr lang="pt-BR" smtClean="0"/>
              <a:t>04/05/2026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899A-E3E1-4189-81BF-01D464A970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0675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7D03CBC-FCE8-F181-1E31-7E67101113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799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87782" y="365125"/>
            <a:ext cx="8666018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47886-A950-4BA7-95B3-094DD19D973F}" type="datetimeFigureOut">
              <a:rPr lang="pt-BR" smtClean="0"/>
              <a:t>04/05/2026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899A-E3E1-4189-81BF-01D464A970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0038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47886-A950-4BA7-95B3-094DD19D973F}" type="datetimeFigureOut">
              <a:rPr lang="pt-BR" smtClean="0"/>
              <a:t>04/05/2026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899A-E3E1-4189-81BF-01D464A970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8112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47886-A950-4BA7-95B3-094DD19D973F}" type="datetimeFigureOut">
              <a:rPr lang="pt-BR" smtClean="0"/>
              <a:t>04/05/2026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899A-E3E1-4189-81BF-01D464A970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9136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47886-A950-4BA7-95B3-094DD19D973F}" type="datetimeFigureOut">
              <a:rPr lang="pt-BR" smtClean="0"/>
              <a:t>04/05/2026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899A-E3E1-4189-81BF-01D464A970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5409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47886-A950-4BA7-95B3-094DD19D973F}" type="datetimeFigureOut">
              <a:rPr lang="pt-BR" smtClean="0"/>
              <a:t>04/05/2026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899A-E3E1-4189-81BF-01D464A970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1044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5E9B7F48-736D-1B8A-695D-997A778D58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47886-A950-4BA7-95B3-094DD19D973F}" type="datetimeFigureOut">
              <a:rPr lang="pt-BR" smtClean="0"/>
              <a:t>04/05/2026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899A-E3E1-4189-81BF-01D464A97005}" type="slidenum">
              <a:rPr lang="pt-BR" smtClean="0"/>
              <a:t>‹nº›</a:t>
            </a:fld>
            <a:endParaRPr lang="pt-BR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ACB02F84-38CF-A444-4C58-E90738D26EA7}"/>
              </a:ext>
            </a:extLst>
          </p:cNvPr>
          <p:cNvSpPr/>
          <p:nvPr userDrawn="1"/>
        </p:nvSpPr>
        <p:spPr>
          <a:xfrm>
            <a:off x="782216" y="606490"/>
            <a:ext cx="10731760" cy="2174032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5A12DF00-7366-964B-60E2-00B2DE6F126D}"/>
              </a:ext>
            </a:extLst>
          </p:cNvPr>
          <p:cNvSpPr/>
          <p:nvPr userDrawn="1"/>
        </p:nvSpPr>
        <p:spPr>
          <a:xfrm>
            <a:off x="6668278" y="2848947"/>
            <a:ext cx="4845698" cy="3225282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63870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47886-A950-4BA7-95B3-094DD19D973F}" type="datetimeFigureOut">
              <a:rPr lang="pt-BR" smtClean="0"/>
              <a:t>04/05/2026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899A-E3E1-4189-81BF-01D464A970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7137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47886-A950-4BA7-95B3-094DD19D973F}" type="datetimeFigureOut">
              <a:rPr lang="pt-BR" smtClean="0"/>
              <a:t>04/05/2026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899A-E3E1-4189-81BF-01D464A970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8948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47886-A950-4BA7-95B3-094DD19D973F}" type="datetimeFigureOut">
              <a:rPr lang="pt-BR" smtClean="0"/>
              <a:t>04/05/2026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899A-E3E1-4189-81BF-01D464A970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3665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47886-A950-4BA7-95B3-094DD19D973F}" type="datetimeFigureOut">
              <a:rPr lang="pt-BR" smtClean="0"/>
              <a:t>04/05/2026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899A-E3E1-4189-81BF-01D464A970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1984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47886-A950-4BA7-95B3-094DD19D973F}" type="datetimeFigureOut">
              <a:rPr lang="pt-BR" smtClean="0"/>
              <a:t>04/05/2026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3899A-E3E1-4189-81BF-01D464A970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3951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29A95570-EBDB-4E8A-A72A-215681AF473E}"/>
              </a:ext>
            </a:extLst>
          </p:cNvPr>
          <p:cNvSpPr txBox="1">
            <a:spLocks/>
          </p:cNvSpPr>
          <p:nvPr/>
        </p:nvSpPr>
        <p:spPr>
          <a:xfrm>
            <a:off x="2209799" y="1310497"/>
            <a:ext cx="7772400" cy="63960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b="1" dirty="0"/>
              <a:t>TÍTULO DO TRABALHO</a:t>
            </a:r>
          </a:p>
        </p:txBody>
      </p:sp>
      <p:sp>
        <p:nvSpPr>
          <p:cNvPr id="8" name="Google Shape;84;p1">
            <a:extLst>
              <a:ext uri="{FF2B5EF4-FFF2-40B4-BE49-F238E27FC236}">
                <a16:creationId xmlns:a16="http://schemas.microsoft.com/office/drawing/2014/main" id="{C786BB7E-CA7C-F7A5-77E7-440667409788}"/>
              </a:ext>
            </a:extLst>
          </p:cNvPr>
          <p:cNvSpPr txBox="1"/>
          <p:nvPr/>
        </p:nvSpPr>
        <p:spPr>
          <a:xfrm>
            <a:off x="6802017" y="2877618"/>
            <a:ext cx="4845698" cy="3231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chemeClr val="lt1"/>
              </a:buClr>
              <a:buSzPts val="1800"/>
            </a:pPr>
            <a:r>
              <a:rPr lang="pt-BR" sz="1200" u="sng" dirty="0" err="1">
                <a:ea typeface="Calibri"/>
                <a:cs typeface="Calibri"/>
                <a:sym typeface="Calibri"/>
              </a:rPr>
              <a:t>Lorem</a:t>
            </a:r>
            <a:r>
              <a:rPr lang="pt-BR" sz="1200" u="sng" dirty="0">
                <a:ea typeface="Calibri"/>
                <a:cs typeface="Calibri"/>
                <a:sym typeface="Calibri"/>
              </a:rPr>
              <a:t> Ipsum </a:t>
            </a:r>
            <a:r>
              <a:rPr lang="pt-BR" sz="1200" u="sng" dirty="0" err="1">
                <a:ea typeface="Calibri"/>
                <a:cs typeface="Calibri"/>
                <a:sym typeface="Calibri"/>
              </a:rPr>
              <a:t>Velit</a:t>
            </a:r>
            <a:r>
              <a:rPr lang="pt-BR" sz="1200" u="sng" dirty="0">
                <a:ea typeface="Calibri"/>
                <a:cs typeface="Calibri"/>
                <a:sym typeface="Calibri"/>
              </a:rPr>
              <a:t> Magna¹;</a:t>
            </a:r>
          </a:p>
          <a:p>
            <a:pPr lvl="0">
              <a:buClr>
                <a:schemeClr val="lt1"/>
              </a:buClr>
              <a:buSzPts val="1800"/>
            </a:pPr>
            <a:r>
              <a:rPr lang="pt-BR" sz="1200" dirty="0" err="1">
                <a:ea typeface="Calibri"/>
                <a:cs typeface="Calibri"/>
                <a:sym typeface="Calibri"/>
              </a:rPr>
              <a:t>Lorem</a:t>
            </a:r>
            <a:r>
              <a:rPr lang="pt-BR" sz="1200" dirty="0">
                <a:ea typeface="Calibri"/>
                <a:cs typeface="Calibri"/>
                <a:sym typeface="Calibri"/>
              </a:rPr>
              <a:t> Ipsum </a:t>
            </a:r>
            <a:r>
              <a:rPr lang="pt-BR" sz="1200" dirty="0" err="1">
                <a:ea typeface="Calibri"/>
                <a:cs typeface="Calibri"/>
                <a:sym typeface="Calibri"/>
              </a:rPr>
              <a:t>Velit</a:t>
            </a:r>
            <a:r>
              <a:rPr lang="pt-BR" sz="1200" dirty="0">
                <a:ea typeface="Calibri"/>
                <a:cs typeface="Calibri"/>
                <a:sym typeface="Calibri"/>
              </a:rPr>
              <a:t> Magna²;</a:t>
            </a:r>
          </a:p>
          <a:p>
            <a:pPr lvl="0">
              <a:buClr>
                <a:schemeClr val="lt1"/>
              </a:buClr>
              <a:buSzPts val="1800"/>
            </a:pPr>
            <a:r>
              <a:rPr lang="pt-BR" sz="1200" dirty="0" err="1">
                <a:ea typeface="Calibri"/>
                <a:cs typeface="Calibri"/>
                <a:sym typeface="Calibri"/>
              </a:rPr>
              <a:t>Lorem</a:t>
            </a:r>
            <a:r>
              <a:rPr lang="pt-BR" sz="1200" dirty="0">
                <a:ea typeface="Calibri"/>
                <a:cs typeface="Calibri"/>
                <a:sym typeface="Calibri"/>
              </a:rPr>
              <a:t> Ipsum </a:t>
            </a:r>
            <a:r>
              <a:rPr lang="pt-BR" sz="1200" dirty="0" err="1">
                <a:ea typeface="Calibri"/>
                <a:cs typeface="Calibri"/>
                <a:sym typeface="Calibri"/>
              </a:rPr>
              <a:t>Velit</a:t>
            </a:r>
            <a:r>
              <a:rPr lang="pt-BR" sz="1200" dirty="0">
                <a:ea typeface="Calibri"/>
                <a:cs typeface="Calibri"/>
                <a:sym typeface="Calibri"/>
              </a:rPr>
              <a:t> Magna³;</a:t>
            </a:r>
          </a:p>
          <a:p>
            <a:pPr lvl="0">
              <a:buClr>
                <a:schemeClr val="lt1"/>
              </a:buClr>
              <a:buSzPts val="1800"/>
            </a:pPr>
            <a:r>
              <a:rPr lang="pt-BR" sz="1200" dirty="0" err="1">
                <a:ea typeface="Calibri"/>
                <a:cs typeface="Calibri"/>
                <a:sym typeface="Calibri"/>
              </a:rPr>
              <a:t>Lorem</a:t>
            </a:r>
            <a:r>
              <a:rPr lang="pt-BR" sz="1200" dirty="0">
                <a:ea typeface="Calibri"/>
                <a:cs typeface="Calibri"/>
                <a:sym typeface="Calibri"/>
              </a:rPr>
              <a:t> Ipsum </a:t>
            </a:r>
            <a:r>
              <a:rPr lang="pt-BR" sz="1200" dirty="0" err="1">
                <a:ea typeface="Calibri"/>
                <a:cs typeface="Calibri"/>
                <a:sym typeface="Calibri"/>
              </a:rPr>
              <a:t>Velit</a:t>
            </a:r>
            <a:r>
              <a:rPr lang="pt-BR" sz="1200" dirty="0">
                <a:ea typeface="Calibri"/>
                <a:cs typeface="Calibri"/>
                <a:sym typeface="Calibri"/>
              </a:rPr>
              <a:t> Magna³;</a:t>
            </a:r>
          </a:p>
          <a:p>
            <a:pPr lvl="0">
              <a:buClr>
                <a:schemeClr val="lt1"/>
              </a:buClr>
              <a:buSzPts val="1800"/>
            </a:pPr>
            <a:r>
              <a:rPr lang="pt-BR" sz="1200" dirty="0" err="1">
                <a:ea typeface="Calibri"/>
                <a:cs typeface="Calibri"/>
                <a:sym typeface="Calibri"/>
              </a:rPr>
              <a:t>Lorem</a:t>
            </a:r>
            <a:r>
              <a:rPr lang="pt-BR" sz="1200" dirty="0">
                <a:ea typeface="Calibri"/>
                <a:cs typeface="Calibri"/>
                <a:sym typeface="Calibri"/>
              </a:rPr>
              <a:t> Ipsum </a:t>
            </a:r>
            <a:r>
              <a:rPr lang="pt-BR" sz="1200" dirty="0" err="1">
                <a:ea typeface="Calibri"/>
                <a:cs typeface="Calibri"/>
                <a:sym typeface="Calibri"/>
              </a:rPr>
              <a:t>Velit</a:t>
            </a:r>
            <a:r>
              <a:rPr lang="pt-BR" sz="1200" dirty="0">
                <a:ea typeface="Calibri"/>
                <a:cs typeface="Calibri"/>
                <a:sym typeface="Calibri"/>
              </a:rPr>
              <a:t> Magna³;</a:t>
            </a:r>
          </a:p>
          <a:p>
            <a:pPr lvl="0">
              <a:buClr>
                <a:schemeClr val="lt1"/>
              </a:buClr>
              <a:buSzPts val="1800"/>
            </a:pPr>
            <a:r>
              <a:rPr lang="pt-BR" sz="1200" dirty="0" err="1">
                <a:ea typeface="Calibri"/>
                <a:cs typeface="Calibri"/>
                <a:sym typeface="Calibri"/>
              </a:rPr>
              <a:t>Lorem</a:t>
            </a:r>
            <a:r>
              <a:rPr lang="pt-BR" sz="1200" dirty="0">
                <a:ea typeface="Calibri"/>
                <a:cs typeface="Calibri"/>
                <a:sym typeface="Calibri"/>
              </a:rPr>
              <a:t> Ipsum </a:t>
            </a:r>
            <a:r>
              <a:rPr lang="pt-BR" sz="1200" dirty="0" err="1">
                <a:ea typeface="Calibri"/>
                <a:cs typeface="Calibri"/>
                <a:sym typeface="Calibri"/>
              </a:rPr>
              <a:t>Velit</a:t>
            </a:r>
            <a:r>
              <a:rPr lang="pt-BR" sz="1200" dirty="0">
                <a:ea typeface="Calibri"/>
                <a:cs typeface="Calibri"/>
                <a:sym typeface="Calibri"/>
              </a:rPr>
              <a:t> Magna³;</a:t>
            </a:r>
          </a:p>
          <a:p>
            <a:pPr lvl="0">
              <a:buClr>
                <a:schemeClr val="lt1"/>
              </a:buClr>
              <a:buSzPts val="1800"/>
            </a:pPr>
            <a:r>
              <a:rPr lang="pt-BR" sz="1200" dirty="0" err="1">
                <a:ea typeface="Calibri"/>
                <a:cs typeface="Calibri"/>
                <a:sym typeface="Calibri"/>
              </a:rPr>
              <a:t>Lorem</a:t>
            </a:r>
            <a:r>
              <a:rPr lang="pt-BR" sz="1200" dirty="0">
                <a:ea typeface="Calibri"/>
                <a:cs typeface="Calibri"/>
                <a:sym typeface="Calibri"/>
              </a:rPr>
              <a:t> Ipsum </a:t>
            </a:r>
            <a:r>
              <a:rPr lang="pt-BR" sz="1200" dirty="0" err="1">
                <a:ea typeface="Calibri"/>
                <a:cs typeface="Calibri"/>
                <a:sym typeface="Calibri"/>
              </a:rPr>
              <a:t>Velit</a:t>
            </a:r>
            <a:r>
              <a:rPr lang="pt-BR" sz="1200" dirty="0">
                <a:ea typeface="Calibri"/>
                <a:cs typeface="Calibri"/>
                <a:sym typeface="Calibri"/>
              </a:rPr>
              <a:t> Magna³;</a:t>
            </a:r>
          </a:p>
          <a:p>
            <a:pPr lvl="0">
              <a:buClr>
                <a:schemeClr val="lt1"/>
              </a:buClr>
              <a:buSzPts val="1800"/>
            </a:pPr>
            <a:r>
              <a:rPr lang="pt-BR" sz="1200" dirty="0" err="1">
                <a:ea typeface="Calibri"/>
                <a:cs typeface="Calibri"/>
                <a:sym typeface="Calibri"/>
              </a:rPr>
              <a:t>Lorem</a:t>
            </a:r>
            <a:r>
              <a:rPr lang="pt-BR" sz="1200" dirty="0">
                <a:ea typeface="Calibri"/>
                <a:cs typeface="Calibri"/>
                <a:sym typeface="Calibri"/>
              </a:rPr>
              <a:t> Ipsum </a:t>
            </a:r>
            <a:r>
              <a:rPr lang="pt-BR" sz="1200" dirty="0" err="1">
                <a:ea typeface="Calibri"/>
                <a:cs typeface="Calibri"/>
                <a:sym typeface="Calibri"/>
              </a:rPr>
              <a:t>Velit</a:t>
            </a:r>
            <a:r>
              <a:rPr lang="pt-BR" sz="1200" dirty="0">
                <a:ea typeface="Calibri"/>
                <a:cs typeface="Calibri"/>
                <a:sym typeface="Calibri"/>
              </a:rPr>
              <a:t> Magna³;</a:t>
            </a:r>
          </a:p>
          <a:p>
            <a:pPr lvl="0">
              <a:buClr>
                <a:schemeClr val="lt1"/>
              </a:buClr>
              <a:buSzPts val="1800"/>
            </a:pPr>
            <a:r>
              <a:rPr lang="pt-BR" sz="1200" dirty="0" err="1">
                <a:ea typeface="Calibri"/>
                <a:cs typeface="Calibri"/>
                <a:sym typeface="Calibri"/>
              </a:rPr>
              <a:t>Lorem</a:t>
            </a:r>
            <a:r>
              <a:rPr lang="pt-BR" sz="1200" dirty="0">
                <a:ea typeface="Calibri"/>
                <a:cs typeface="Calibri"/>
                <a:sym typeface="Calibri"/>
              </a:rPr>
              <a:t> Ipsum </a:t>
            </a:r>
            <a:r>
              <a:rPr lang="pt-BR" sz="1200" dirty="0" err="1">
                <a:ea typeface="Calibri"/>
                <a:cs typeface="Calibri"/>
                <a:sym typeface="Calibri"/>
              </a:rPr>
              <a:t>Velit</a:t>
            </a:r>
            <a:r>
              <a:rPr lang="pt-BR" sz="1200" dirty="0">
                <a:ea typeface="Calibri"/>
                <a:cs typeface="Calibri"/>
                <a:sym typeface="Calibri"/>
              </a:rPr>
              <a:t> Magna³;</a:t>
            </a:r>
          </a:p>
          <a:p>
            <a:pPr lvl="0">
              <a:buClr>
                <a:schemeClr val="lt1"/>
              </a:buClr>
              <a:buSzPts val="1800"/>
            </a:pPr>
            <a:r>
              <a:rPr lang="pt-BR" sz="1200" dirty="0" err="1">
                <a:ea typeface="Calibri"/>
                <a:cs typeface="Calibri"/>
                <a:sym typeface="Calibri"/>
              </a:rPr>
              <a:t>Lorem</a:t>
            </a:r>
            <a:r>
              <a:rPr lang="pt-BR" sz="1200" dirty="0">
                <a:ea typeface="Calibri"/>
                <a:cs typeface="Calibri"/>
                <a:sym typeface="Calibri"/>
              </a:rPr>
              <a:t> Ipsum </a:t>
            </a:r>
            <a:r>
              <a:rPr lang="pt-BR" sz="1200" dirty="0" err="1">
                <a:ea typeface="Calibri"/>
                <a:cs typeface="Calibri"/>
                <a:sym typeface="Calibri"/>
              </a:rPr>
              <a:t>Velit</a:t>
            </a:r>
            <a:r>
              <a:rPr lang="pt-BR" sz="1200" dirty="0">
                <a:ea typeface="Calibri"/>
                <a:cs typeface="Calibri"/>
                <a:sym typeface="Calibri"/>
              </a:rPr>
              <a:t> Magna³;</a:t>
            </a:r>
          </a:p>
          <a:p>
            <a:pPr lvl="0">
              <a:buClr>
                <a:schemeClr val="lt1"/>
              </a:buClr>
              <a:buSzPts val="1800"/>
            </a:pPr>
            <a:r>
              <a:rPr lang="pt-BR" sz="1200" dirty="0" err="1">
                <a:ea typeface="Calibri"/>
                <a:cs typeface="Calibri"/>
                <a:sym typeface="Calibri"/>
              </a:rPr>
              <a:t>Lorem</a:t>
            </a:r>
            <a:r>
              <a:rPr lang="pt-BR" sz="1200" dirty="0">
                <a:ea typeface="Calibri"/>
                <a:cs typeface="Calibri"/>
                <a:sym typeface="Calibri"/>
              </a:rPr>
              <a:t> Ipsum </a:t>
            </a:r>
            <a:r>
              <a:rPr lang="pt-BR" sz="1200" dirty="0" err="1">
                <a:ea typeface="Calibri"/>
                <a:cs typeface="Calibri"/>
                <a:sym typeface="Calibri"/>
              </a:rPr>
              <a:t>Velit</a:t>
            </a:r>
            <a:r>
              <a:rPr lang="pt-BR" sz="1200" dirty="0">
                <a:ea typeface="Calibri"/>
                <a:cs typeface="Calibri"/>
                <a:sym typeface="Calibri"/>
              </a:rPr>
              <a:t> Magna³;</a:t>
            </a:r>
          </a:p>
          <a:p>
            <a:pPr lvl="0">
              <a:buClr>
                <a:schemeClr val="lt1"/>
              </a:buClr>
              <a:buSzPts val="1800"/>
            </a:pPr>
            <a:r>
              <a:rPr lang="pt-BR" sz="1200" dirty="0" err="1">
                <a:ea typeface="Calibri"/>
                <a:cs typeface="Calibri"/>
                <a:sym typeface="Calibri"/>
              </a:rPr>
              <a:t>Lorem</a:t>
            </a:r>
            <a:r>
              <a:rPr lang="pt-BR" sz="1200" dirty="0">
                <a:ea typeface="Calibri"/>
                <a:cs typeface="Calibri"/>
                <a:sym typeface="Calibri"/>
              </a:rPr>
              <a:t> Ipsum </a:t>
            </a:r>
            <a:r>
              <a:rPr lang="pt-BR" sz="1200" dirty="0" err="1">
                <a:ea typeface="Calibri"/>
                <a:cs typeface="Calibri"/>
                <a:sym typeface="Calibri"/>
              </a:rPr>
              <a:t>Velit</a:t>
            </a:r>
            <a:r>
              <a:rPr lang="pt-BR" sz="1200" dirty="0">
                <a:ea typeface="Calibri"/>
                <a:cs typeface="Calibri"/>
                <a:sym typeface="Calibri"/>
              </a:rPr>
              <a:t> Magna³;</a:t>
            </a:r>
          </a:p>
          <a:p>
            <a:pPr lvl="0">
              <a:buClr>
                <a:schemeClr val="lt1"/>
              </a:buClr>
              <a:buSzPts val="1800"/>
            </a:pPr>
            <a:r>
              <a:rPr lang="pt-BR" sz="1200" dirty="0" err="1">
                <a:ea typeface="Calibri"/>
                <a:cs typeface="Calibri"/>
                <a:sym typeface="Calibri"/>
              </a:rPr>
              <a:t>Lorem</a:t>
            </a:r>
            <a:r>
              <a:rPr lang="pt-BR" sz="1200" dirty="0">
                <a:ea typeface="Calibri"/>
                <a:cs typeface="Calibri"/>
                <a:sym typeface="Calibri"/>
              </a:rPr>
              <a:t> Ipsum </a:t>
            </a:r>
            <a:r>
              <a:rPr lang="pt-BR" sz="1200" dirty="0" err="1">
                <a:ea typeface="Calibri"/>
                <a:cs typeface="Calibri"/>
                <a:sym typeface="Calibri"/>
              </a:rPr>
              <a:t>Velit</a:t>
            </a:r>
            <a:r>
              <a:rPr lang="pt-BR" sz="1200" dirty="0">
                <a:ea typeface="Calibri"/>
                <a:cs typeface="Calibri"/>
                <a:sym typeface="Calibri"/>
              </a:rPr>
              <a:t> Magna³;</a:t>
            </a:r>
          </a:p>
          <a:p>
            <a:pPr lvl="0">
              <a:buClr>
                <a:schemeClr val="lt1"/>
              </a:buClr>
              <a:buSzPts val="1800"/>
            </a:pPr>
            <a:r>
              <a:rPr lang="pt-BR" sz="1200" dirty="0" err="1">
                <a:ea typeface="Calibri"/>
                <a:cs typeface="Calibri"/>
                <a:sym typeface="Calibri"/>
              </a:rPr>
              <a:t>Lorem</a:t>
            </a:r>
            <a:r>
              <a:rPr lang="pt-BR" sz="1200" dirty="0">
                <a:ea typeface="Calibri"/>
                <a:cs typeface="Calibri"/>
                <a:sym typeface="Calibri"/>
              </a:rPr>
              <a:t> Ipsum </a:t>
            </a:r>
            <a:r>
              <a:rPr lang="pt-BR" sz="1200" dirty="0" err="1">
                <a:ea typeface="Calibri"/>
                <a:cs typeface="Calibri"/>
                <a:sym typeface="Calibri"/>
              </a:rPr>
              <a:t>Velit</a:t>
            </a:r>
            <a:r>
              <a:rPr lang="pt-BR" sz="1200" dirty="0">
                <a:ea typeface="Calibri"/>
                <a:cs typeface="Calibri"/>
                <a:sym typeface="Calibri"/>
              </a:rPr>
              <a:t> Magna³;</a:t>
            </a:r>
          </a:p>
          <a:p>
            <a:pPr lvl="0">
              <a:buClr>
                <a:schemeClr val="lt1"/>
              </a:buClr>
              <a:buSzPts val="1800"/>
            </a:pPr>
            <a:r>
              <a:rPr lang="pt-BR" sz="1200" dirty="0">
                <a:ea typeface="Calibri"/>
                <a:cs typeface="Calibri"/>
                <a:sym typeface="Calibri"/>
              </a:rPr>
              <a:t>¹Discente do curso de Medicina – FACENE/RN. LoremIpsum@hotmail.com</a:t>
            </a:r>
          </a:p>
          <a:p>
            <a:pPr lvl="0">
              <a:buClr>
                <a:schemeClr val="lt1"/>
              </a:buClr>
              <a:buSzPts val="1800"/>
            </a:pPr>
            <a:r>
              <a:rPr lang="pt-BR" sz="1200" dirty="0">
                <a:ea typeface="Calibri"/>
                <a:cs typeface="Calibri"/>
                <a:sym typeface="Calibri"/>
              </a:rPr>
              <a:t>²Discente do curso de medicina – FACENE/RN. </a:t>
            </a:r>
          </a:p>
          <a:p>
            <a:pPr lvl="0">
              <a:buClr>
                <a:schemeClr val="lt1"/>
              </a:buClr>
              <a:buSzPts val="1800"/>
            </a:pPr>
            <a:r>
              <a:rPr lang="pt-BR" sz="1200" dirty="0">
                <a:ea typeface="Calibri"/>
                <a:cs typeface="Calibri"/>
                <a:sym typeface="Calibri"/>
              </a:rPr>
              <a:t>³Docente do curso de medicina – FACENE/RN. </a:t>
            </a:r>
            <a:endParaRPr lang="pt-BR" sz="1600" dirty="0"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7106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04CEBF-F609-407E-340B-5CC6D587E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INTRODUÇÃO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3B9AB6F-1591-4BE8-EC29-0D411A46A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Trazer as informações expostas no resumo </a:t>
            </a:r>
          </a:p>
          <a:p>
            <a:r>
              <a:rPr lang="pt-BR" dirty="0"/>
              <a:t>Na apresentação pode usar as citações junto do slide.</a:t>
            </a:r>
          </a:p>
          <a:p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1AA7267-997F-25A5-D7E0-6CAF75B85606}"/>
              </a:ext>
            </a:extLst>
          </p:cNvPr>
          <p:cNvSpPr/>
          <p:nvPr/>
        </p:nvSpPr>
        <p:spPr>
          <a:xfrm>
            <a:off x="2687782" y="3136739"/>
            <a:ext cx="6965504" cy="2245489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rgbClr val="FF0000"/>
                </a:solidFill>
              </a:rPr>
              <a:t>Utilize quantos slides forem necessários, porém devem utilizá-los sem comprometer  o tempo de apresentação (10 a 15 min)</a:t>
            </a:r>
          </a:p>
          <a:p>
            <a:pPr algn="ctr"/>
            <a:r>
              <a:rPr lang="pt-BR" dirty="0">
                <a:solidFill>
                  <a:srgbClr val="FF0000"/>
                </a:solidFill>
              </a:rPr>
              <a:t>Letras dos slides na fonte Calibre (corpo) e igual ou superior a 28.</a:t>
            </a:r>
          </a:p>
          <a:p>
            <a:pPr algn="ctr"/>
            <a:r>
              <a:rPr lang="pt-BR" dirty="0">
                <a:solidFill>
                  <a:srgbClr val="FF0000"/>
                </a:solidFill>
              </a:rPr>
              <a:t>Utilize gráficos, tabelas, figuras, organogramas ou similares de forma eficiente priorizando a compreensão e visualização das informações.</a:t>
            </a:r>
          </a:p>
          <a:p>
            <a:pPr algn="ctr"/>
            <a:r>
              <a:rPr lang="pt-BR" dirty="0">
                <a:solidFill>
                  <a:srgbClr val="FF0000"/>
                </a:solidFill>
              </a:rPr>
              <a:t>Necessário apresentar as fontes das informações e ilustrações.</a:t>
            </a:r>
          </a:p>
        </p:txBody>
      </p:sp>
    </p:spTree>
    <p:extLst>
      <p:ext uri="{BB962C8B-B14F-4D97-AF65-F5344CB8AC3E}">
        <p14:creationId xmlns:p14="http://schemas.microsoft.com/office/powerpoint/2010/main" val="1590761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A65973-E79B-5ED0-0AC7-1558C20DD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OBJETIVO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0A523F2-CD73-672B-7AFC-9869AB65A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Descrever o objetivo do trabalho.</a:t>
            </a:r>
          </a:p>
        </p:txBody>
      </p:sp>
    </p:spTree>
    <p:extLst>
      <p:ext uri="{BB962C8B-B14F-4D97-AF65-F5344CB8AC3E}">
        <p14:creationId xmlns:p14="http://schemas.microsoft.com/office/powerpoint/2010/main" val="4271404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97D71C-D851-BF04-17F6-507058418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METODOLOGIA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F8BD2F-41F2-DD90-DFB4-24C7284AC2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pt-BR" sz="4000" b="1" dirty="0"/>
              <a:t>Tipo de estudo:</a:t>
            </a:r>
            <a:br>
              <a:rPr lang="pt-BR" sz="4000" dirty="0"/>
            </a:br>
            <a:r>
              <a:rPr lang="pt-BR" sz="4000" dirty="0"/>
              <a:t>Exemplo: relato de experiência, revisão de literatura, estudo descritivo, pesquisa de campo etc.</a:t>
            </a:r>
          </a:p>
          <a:p>
            <a:r>
              <a:rPr lang="pt-BR" sz="4000" b="1" dirty="0"/>
              <a:t>Local e período:</a:t>
            </a:r>
            <a:br>
              <a:rPr lang="pt-BR" sz="4000" dirty="0"/>
            </a:br>
            <a:r>
              <a:rPr lang="pt-BR" sz="4000" dirty="0"/>
              <a:t>Onde e quando a pesquisa foi realizada.</a:t>
            </a:r>
          </a:p>
          <a:p>
            <a:r>
              <a:rPr lang="pt-BR" sz="4000" b="1" dirty="0"/>
              <a:t>População/amostra:</a:t>
            </a:r>
            <a:br>
              <a:rPr lang="pt-BR" sz="4000" dirty="0"/>
            </a:br>
            <a:r>
              <a:rPr lang="pt-BR" sz="4000" dirty="0"/>
              <a:t>Quem participou ou qual material foi analisado.</a:t>
            </a:r>
          </a:p>
          <a:p>
            <a:r>
              <a:rPr lang="pt-BR" sz="4000" b="1" dirty="0"/>
              <a:t>Critérios de inclusão e exclusão:</a:t>
            </a:r>
            <a:br>
              <a:rPr lang="pt-BR" sz="4000" dirty="0"/>
            </a:br>
            <a:r>
              <a:rPr lang="pt-BR" sz="4000" dirty="0"/>
              <a:t>Quando aplicável.</a:t>
            </a:r>
          </a:p>
          <a:p>
            <a:r>
              <a:rPr lang="pt-BR" sz="4000" b="1" dirty="0"/>
              <a:t>Coleta de dados:</a:t>
            </a:r>
            <a:br>
              <a:rPr lang="pt-BR" sz="4000" dirty="0"/>
            </a:br>
            <a:r>
              <a:rPr lang="pt-BR" sz="4000" dirty="0"/>
              <a:t>Como as informações foram obtidas.</a:t>
            </a:r>
          </a:p>
          <a:p>
            <a:r>
              <a:rPr lang="pt-BR" sz="4000" b="1" dirty="0"/>
              <a:t>Instrumentos utilizados:</a:t>
            </a:r>
            <a:br>
              <a:rPr lang="pt-BR" sz="4000" dirty="0"/>
            </a:br>
            <a:r>
              <a:rPr lang="pt-BR" sz="4000" dirty="0"/>
              <a:t>Exemplo: questionários, entrevistas, formulários, observação, bases de dados etc.</a:t>
            </a:r>
          </a:p>
          <a:p>
            <a:r>
              <a:rPr lang="pt-BR" sz="4000" b="1" dirty="0"/>
              <a:t>Análise dos dados:</a:t>
            </a:r>
            <a:br>
              <a:rPr lang="pt-BR" sz="4000" dirty="0"/>
            </a:br>
            <a:r>
              <a:rPr lang="pt-BR" sz="4000" dirty="0"/>
              <a:t>Como os dados foram organizados e analisados.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64799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4F4E95-1EFB-79CE-EA6B-063AC446C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RESULTADOS E DISCUSSÕES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B04EA06-298D-5216-F630-B577A231AD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sz="1900" b="1" dirty="0"/>
              <a:t>Principais achados:</a:t>
            </a:r>
            <a:br>
              <a:rPr lang="pt-BR" sz="1900" dirty="0"/>
            </a:br>
            <a:r>
              <a:rPr lang="pt-BR" sz="1900" dirty="0"/>
              <a:t>Resultados mais relevantes encontrados no trabalho.</a:t>
            </a:r>
          </a:p>
          <a:p>
            <a:r>
              <a:rPr lang="pt-BR" sz="1900" b="1" dirty="0"/>
              <a:t>Dados obtidos:</a:t>
            </a:r>
            <a:br>
              <a:rPr lang="pt-BR" sz="1900" dirty="0"/>
            </a:br>
            <a:r>
              <a:rPr lang="pt-BR" sz="1900" dirty="0"/>
              <a:t>Informações quantitativas e/ou qualitativas importantes.</a:t>
            </a:r>
          </a:p>
          <a:p>
            <a:r>
              <a:rPr lang="pt-BR" sz="1900" b="1" dirty="0"/>
              <a:t>Tabelas, gráficos ou figuras:</a:t>
            </a:r>
            <a:br>
              <a:rPr lang="pt-BR" sz="1900" dirty="0"/>
            </a:br>
            <a:r>
              <a:rPr lang="pt-BR" sz="1900" dirty="0"/>
              <a:t>Usar quando facilitarem a compreensão dos resultados.</a:t>
            </a:r>
          </a:p>
          <a:p>
            <a:r>
              <a:rPr lang="pt-BR" sz="1900" b="1" dirty="0"/>
              <a:t>Interpretação dos resultados:</a:t>
            </a:r>
            <a:br>
              <a:rPr lang="pt-BR" sz="1900" dirty="0"/>
            </a:br>
            <a:r>
              <a:rPr lang="pt-BR" sz="1900" dirty="0"/>
              <a:t>Explicar o significado dos achados de forma clara e objetiva.</a:t>
            </a:r>
          </a:p>
          <a:p>
            <a:r>
              <a:rPr lang="pt-BR" sz="1900" b="1" dirty="0"/>
              <a:t>Comparação com a literatura:</a:t>
            </a:r>
            <a:br>
              <a:rPr lang="pt-BR" sz="1900" dirty="0"/>
            </a:br>
            <a:r>
              <a:rPr lang="pt-BR" sz="1900" dirty="0"/>
              <a:t>Relacionar os resultados com estudos ou referências sobre o tema.</a:t>
            </a:r>
          </a:p>
          <a:p>
            <a:r>
              <a:rPr lang="pt-BR" sz="1900" b="1" dirty="0"/>
              <a:t>Relação com os objetivos:</a:t>
            </a:r>
            <a:br>
              <a:rPr lang="pt-BR" sz="1900" dirty="0"/>
            </a:br>
            <a:r>
              <a:rPr lang="pt-BR" sz="1900" dirty="0"/>
              <a:t>Mostrar se os resultados respondem ao objetivo proposto.</a:t>
            </a:r>
          </a:p>
          <a:p>
            <a:r>
              <a:rPr lang="pt-BR" sz="1900" b="1" dirty="0"/>
              <a:t>Implicações dos achados:</a:t>
            </a:r>
            <a:br>
              <a:rPr lang="pt-BR" sz="1900" dirty="0"/>
            </a:br>
            <a:r>
              <a:rPr lang="pt-BR" sz="1900" dirty="0"/>
              <a:t>Destacar a importância dos resultados para a formação acadêmica, prática em saúde ou comunidade.</a:t>
            </a:r>
          </a:p>
          <a:p>
            <a:r>
              <a:rPr lang="pt-BR" sz="1900" b="1" dirty="0"/>
              <a:t>Limitações:</a:t>
            </a:r>
            <a:br>
              <a:rPr lang="pt-BR" sz="1900" dirty="0"/>
            </a:br>
            <a:r>
              <a:rPr lang="pt-BR" sz="1900" dirty="0"/>
              <a:t>Apontar possíveis dificuldades ou limites do trabalho, quando houver.</a:t>
            </a:r>
          </a:p>
        </p:txBody>
      </p:sp>
    </p:spTree>
    <p:extLst>
      <p:ext uri="{BB962C8B-B14F-4D97-AF65-F5344CB8AC3E}">
        <p14:creationId xmlns:p14="http://schemas.microsoft.com/office/powerpoint/2010/main" val="113177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B3861A-1EE6-E796-EF56-50A443651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CONSIDERAÇÕES FINAIS OU CONCLUSÕES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4324CD7-208A-B92C-9EE3-B0EF9109B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1900" b="1" dirty="0"/>
              <a:t>Síntese do trabalho:</a:t>
            </a:r>
            <a:br>
              <a:rPr lang="pt-BR" sz="1900" b="1" dirty="0"/>
            </a:br>
            <a:r>
              <a:rPr lang="pt-BR" sz="1900" dirty="0"/>
              <a:t>Retomar os pontos principais apresentados.</a:t>
            </a:r>
          </a:p>
          <a:p>
            <a:r>
              <a:rPr lang="pt-BR" sz="1900" b="1" dirty="0"/>
              <a:t>Resposta ao objetivo:</a:t>
            </a:r>
            <a:br>
              <a:rPr lang="pt-BR" sz="1900" b="1" dirty="0"/>
            </a:br>
            <a:r>
              <a:rPr lang="pt-BR" sz="1900" dirty="0"/>
              <a:t>Indicar se o objetivo do trabalho foi alcançado.</a:t>
            </a:r>
          </a:p>
          <a:p>
            <a:r>
              <a:rPr lang="pt-BR" sz="1900" b="1" dirty="0"/>
              <a:t>Principais contribuições:</a:t>
            </a:r>
            <a:br>
              <a:rPr lang="pt-BR" sz="1900" b="1" dirty="0"/>
            </a:br>
            <a:r>
              <a:rPr lang="pt-BR" sz="1900" dirty="0"/>
              <a:t>Destacar a importância do estudo, experiência ou atividade realizada.</a:t>
            </a:r>
          </a:p>
          <a:p>
            <a:r>
              <a:rPr lang="pt-BR" sz="1900" b="1" dirty="0"/>
              <a:t>Aplicabilidade:</a:t>
            </a:r>
            <a:br>
              <a:rPr lang="pt-BR" sz="1900" b="1" dirty="0"/>
            </a:br>
            <a:r>
              <a:rPr lang="pt-BR" sz="1900" dirty="0"/>
              <a:t>Apontar possíveis contribuições para a formação acadêmica, prática em saúde ou comunidade.</a:t>
            </a:r>
          </a:p>
          <a:p>
            <a:r>
              <a:rPr lang="pt-BR" sz="1900" b="1" dirty="0"/>
              <a:t>Limitações:</a:t>
            </a:r>
            <a:br>
              <a:rPr lang="pt-BR" sz="1900" b="1" dirty="0"/>
            </a:br>
            <a:r>
              <a:rPr lang="pt-BR" sz="1900" dirty="0"/>
              <a:t>Citar dificuldades ou limitações, quando houver.</a:t>
            </a:r>
          </a:p>
          <a:p>
            <a:r>
              <a:rPr lang="pt-BR" sz="1900" b="1" dirty="0"/>
              <a:t>Sugestões futuras:</a:t>
            </a:r>
            <a:br>
              <a:rPr lang="pt-BR" sz="1900" b="1" dirty="0"/>
            </a:br>
            <a:r>
              <a:rPr lang="pt-BR" sz="1900" dirty="0"/>
              <a:t>Indicar possibilidades de continuidade, aprofundamento ou novos estudos.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7170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AB74ED-EE02-0E3C-1010-4D11D8F3E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REFERÊNCIAS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D6CAA5-A072-2812-3D39-4F8FA2F95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Utilizar somente as referências utilizadas na elaboração do resumo.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611786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523</Words>
  <Application>Microsoft Office PowerPoint</Application>
  <PresentationFormat>Widescreen</PresentationFormat>
  <Paragraphs>53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do Office</vt:lpstr>
      <vt:lpstr>Apresentação do PowerPoint</vt:lpstr>
      <vt:lpstr>INTRODUÇÃO</vt:lpstr>
      <vt:lpstr>OBJETIVO</vt:lpstr>
      <vt:lpstr>METODOLOGIA</vt:lpstr>
      <vt:lpstr>RESULTADOS E DISCUSSÕES</vt:lpstr>
      <vt:lpstr>CONSIDERAÇÕES FINAIS OU CONCLUSÕES</vt:lpstr>
      <vt:lpstr>REFERÊNCIAS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Rodrigo Forte</dc:creator>
  <cp:lastModifiedBy>Carlos Silveira</cp:lastModifiedBy>
  <cp:revision>3</cp:revision>
  <dcterms:created xsi:type="dcterms:W3CDTF">2026-04-23T17:00:55Z</dcterms:created>
  <dcterms:modified xsi:type="dcterms:W3CDTF">2026-05-04T14:02:07Z</dcterms:modified>
</cp:coreProperties>
</file>